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68" r:id="rId4"/>
    <p:sldId id="269" r:id="rId5"/>
    <p:sldId id="259" r:id="rId6"/>
    <p:sldId id="261" r:id="rId7"/>
    <p:sldId id="260" r:id="rId8"/>
    <p:sldId id="262" r:id="rId9"/>
    <p:sldId id="274" r:id="rId10"/>
    <p:sldId id="276" r:id="rId11"/>
    <p:sldId id="263" r:id="rId12"/>
    <p:sldId id="278" r:id="rId13"/>
  </p:sldIdLst>
  <p:sldSz cx="12204700" cy="6859588"/>
  <p:notesSz cx="9144000" cy="6858000"/>
  <p:defaultTextStyle>
    <a:defPPr>
      <a:defRPr lang="ru-RU"/>
    </a:defPPr>
    <a:lvl1pPr marL="0" algn="l" defTabSz="101855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75" algn="l" defTabSz="101855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50" algn="l" defTabSz="101855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25" algn="l" defTabSz="101855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00" algn="l" defTabSz="101855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375" algn="l" defTabSz="101855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650" algn="l" defTabSz="101855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4926" algn="l" defTabSz="101855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201" algn="l" defTabSz="101855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107" d="100"/>
          <a:sy n="107" d="100"/>
        </p:scale>
        <p:origin x="84" y="78"/>
      </p:cViewPr>
      <p:guideLst>
        <p:guide orient="horz" pos="2160"/>
        <p:guide pos="2880"/>
        <p:guide orient="horz" pos="2161"/>
        <p:guide pos="38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5353" y="2130919"/>
            <a:ext cx="10373996" cy="147036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0706" y="3887101"/>
            <a:ext cx="8543290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4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07F6-9875-4D03-BF8A-A3D9340BBAA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8C7C-886F-42C9-95FE-15CFA5C8D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07F6-9875-4D03-BF8A-A3D9340BBAA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8C7C-886F-42C9-95FE-15CFA5C8D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48410" y="274704"/>
            <a:ext cx="2746057" cy="58528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0236" y="274704"/>
            <a:ext cx="8034761" cy="58528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07F6-9875-4D03-BF8A-A3D9340BBAA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8C7C-886F-42C9-95FE-15CFA5C8D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07F6-9875-4D03-BF8A-A3D9340BBAA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8C7C-886F-42C9-95FE-15CFA5C8D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087" y="4407921"/>
            <a:ext cx="10373996" cy="136239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4087" y="2907388"/>
            <a:ext cx="10373996" cy="1500535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2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5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63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56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4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42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07F6-9875-4D03-BF8A-A3D9340BBAA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8C7C-886F-42C9-95FE-15CFA5C8D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0235" y="1600572"/>
            <a:ext cx="5390409" cy="452701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04057" y="1600572"/>
            <a:ext cx="5390409" cy="452701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07F6-9875-4D03-BF8A-A3D9340BBAA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8C7C-886F-42C9-95FE-15CFA5C8D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237" y="1535470"/>
            <a:ext cx="5392529" cy="63991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275" indent="0">
              <a:buNone/>
              <a:defRPr sz="2200" b="1"/>
            </a:lvl2pPr>
            <a:lvl3pPr marL="1018550" indent="0">
              <a:buNone/>
              <a:defRPr sz="2000" b="1"/>
            </a:lvl3pPr>
            <a:lvl4pPr marL="1527825" indent="0">
              <a:buNone/>
              <a:defRPr sz="1800" b="1"/>
            </a:lvl4pPr>
            <a:lvl5pPr marL="2037100" indent="0">
              <a:buNone/>
              <a:defRPr sz="1800" b="1"/>
            </a:lvl5pPr>
            <a:lvl6pPr marL="2546375" indent="0">
              <a:buNone/>
              <a:defRPr sz="1800" b="1"/>
            </a:lvl6pPr>
            <a:lvl7pPr marL="3055650" indent="0">
              <a:buNone/>
              <a:defRPr sz="1800" b="1"/>
            </a:lvl7pPr>
            <a:lvl8pPr marL="3564926" indent="0">
              <a:buNone/>
              <a:defRPr sz="1800" b="1"/>
            </a:lvl8pPr>
            <a:lvl9pPr marL="4074201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0237" y="2175379"/>
            <a:ext cx="5392529" cy="3952203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9819" y="1535470"/>
            <a:ext cx="5394646" cy="63991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275" indent="0">
              <a:buNone/>
              <a:defRPr sz="2200" b="1"/>
            </a:lvl2pPr>
            <a:lvl3pPr marL="1018550" indent="0">
              <a:buNone/>
              <a:defRPr sz="2000" b="1"/>
            </a:lvl3pPr>
            <a:lvl4pPr marL="1527825" indent="0">
              <a:buNone/>
              <a:defRPr sz="1800" b="1"/>
            </a:lvl4pPr>
            <a:lvl5pPr marL="2037100" indent="0">
              <a:buNone/>
              <a:defRPr sz="1800" b="1"/>
            </a:lvl5pPr>
            <a:lvl6pPr marL="2546375" indent="0">
              <a:buNone/>
              <a:defRPr sz="1800" b="1"/>
            </a:lvl6pPr>
            <a:lvl7pPr marL="3055650" indent="0">
              <a:buNone/>
              <a:defRPr sz="1800" b="1"/>
            </a:lvl7pPr>
            <a:lvl8pPr marL="3564926" indent="0">
              <a:buNone/>
              <a:defRPr sz="1800" b="1"/>
            </a:lvl8pPr>
            <a:lvl9pPr marL="4074201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9819" y="2175379"/>
            <a:ext cx="5394646" cy="3952203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07F6-9875-4D03-BF8A-A3D9340BBAA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8C7C-886F-42C9-95FE-15CFA5C8D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07F6-9875-4D03-BF8A-A3D9340BBAA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8C7C-886F-42C9-95FE-15CFA5C8D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07F6-9875-4D03-BF8A-A3D9340BBAA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8C7C-886F-42C9-95FE-15CFA5C8D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37" y="273113"/>
            <a:ext cx="4015262" cy="116231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71700" y="273114"/>
            <a:ext cx="6822766" cy="585446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0237" y="1435433"/>
            <a:ext cx="4015262" cy="4692149"/>
          </a:xfrm>
        </p:spPr>
        <p:txBody>
          <a:bodyPr/>
          <a:lstStyle>
            <a:lvl1pPr marL="0" indent="0">
              <a:buNone/>
              <a:defRPr sz="1600"/>
            </a:lvl1pPr>
            <a:lvl2pPr marL="509275" indent="0">
              <a:buNone/>
              <a:defRPr sz="1300"/>
            </a:lvl2pPr>
            <a:lvl3pPr marL="1018550" indent="0">
              <a:buNone/>
              <a:defRPr sz="1100"/>
            </a:lvl3pPr>
            <a:lvl4pPr marL="1527825" indent="0">
              <a:buNone/>
              <a:defRPr sz="1000"/>
            </a:lvl4pPr>
            <a:lvl5pPr marL="2037100" indent="0">
              <a:buNone/>
              <a:defRPr sz="1000"/>
            </a:lvl5pPr>
            <a:lvl6pPr marL="2546375" indent="0">
              <a:buNone/>
              <a:defRPr sz="1000"/>
            </a:lvl6pPr>
            <a:lvl7pPr marL="3055650" indent="0">
              <a:buNone/>
              <a:defRPr sz="1000"/>
            </a:lvl7pPr>
            <a:lvl8pPr marL="3564926" indent="0">
              <a:buNone/>
              <a:defRPr sz="1000"/>
            </a:lvl8pPr>
            <a:lvl9pPr marL="407420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07F6-9875-4D03-BF8A-A3D9340BBAA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8C7C-886F-42C9-95FE-15CFA5C8D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2207" y="4801712"/>
            <a:ext cx="7322820" cy="56686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2207" y="612918"/>
            <a:ext cx="7322820" cy="4115753"/>
          </a:xfrm>
        </p:spPr>
        <p:txBody>
          <a:bodyPr/>
          <a:lstStyle>
            <a:lvl1pPr marL="0" indent="0">
              <a:buNone/>
              <a:defRPr sz="3600"/>
            </a:lvl1pPr>
            <a:lvl2pPr marL="509275" indent="0">
              <a:buNone/>
              <a:defRPr sz="3100"/>
            </a:lvl2pPr>
            <a:lvl3pPr marL="1018550" indent="0">
              <a:buNone/>
              <a:defRPr sz="2700"/>
            </a:lvl3pPr>
            <a:lvl4pPr marL="1527825" indent="0">
              <a:buNone/>
              <a:defRPr sz="2200"/>
            </a:lvl4pPr>
            <a:lvl5pPr marL="2037100" indent="0">
              <a:buNone/>
              <a:defRPr sz="2200"/>
            </a:lvl5pPr>
            <a:lvl6pPr marL="2546375" indent="0">
              <a:buNone/>
              <a:defRPr sz="2200"/>
            </a:lvl6pPr>
            <a:lvl7pPr marL="3055650" indent="0">
              <a:buNone/>
              <a:defRPr sz="2200"/>
            </a:lvl7pPr>
            <a:lvl8pPr marL="3564926" indent="0">
              <a:buNone/>
              <a:defRPr sz="2200"/>
            </a:lvl8pPr>
            <a:lvl9pPr marL="4074201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2207" y="5368581"/>
            <a:ext cx="7322820" cy="805048"/>
          </a:xfrm>
        </p:spPr>
        <p:txBody>
          <a:bodyPr/>
          <a:lstStyle>
            <a:lvl1pPr marL="0" indent="0">
              <a:buNone/>
              <a:defRPr sz="1600"/>
            </a:lvl1pPr>
            <a:lvl2pPr marL="509275" indent="0">
              <a:buNone/>
              <a:defRPr sz="1300"/>
            </a:lvl2pPr>
            <a:lvl3pPr marL="1018550" indent="0">
              <a:buNone/>
              <a:defRPr sz="1100"/>
            </a:lvl3pPr>
            <a:lvl4pPr marL="1527825" indent="0">
              <a:buNone/>
              <a:defRPr sz="1000"/>
            </a:lvl4pPr>
            <a:lvl5pPr marL="2037100" indent="0">
              <a:buNone/>
              <a:defRPr sz="1000"/>
            </a:lvl5pPr>
            <a:lvl6pPr marL="2546375" indent="0">
              <a:buNone/>
              <a:defRPr sz="1000"/>
            </a:lvl6pPr>
            <a:lvl7pPr marL="3055650" indent="0">
              <a:buNone/>
              <a:defRPr sz="1000"/>
            </a:lvl7pPr>
            <a:lvl8pPr marL="3564926" indent="0">
              <a:buNone/>
              <a:defRPr sz="1000"/>
            </a:lvl8pPr>
            <a:lvl9pPr marL="4074201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07F6-9875-4D03-BF8A-A3D9340BBAA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8C7C-886F-42C9-95FE-15CFA5C8D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36" y="274702"/>
            <a:ext cx="10984230" cy="1143265"/>
          </a:xfrm>
          <a:prstGeom prst="rect">
            <a:avLst/>
          </a:prstGeom>
        </p:spPr>
        <p:txBody>
          <a:bodyPr vert="horz" lIns="101855" tIns="50928" rIns="101855" bIns="5092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236" y="1600572"/>
            <a:ext cx="10984230" cy="4527011"/>
          </a:xfrm>
          <a:prstGeom prst="rect">
            <a:avLst/>
          </a:prstGeom>
        </p:spPr>
        <p:txBody>
          <a:bodyPr vert="horz" lIns="101855" tIns="50928" rIns="101855" bIns="5092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0236" y="6357824"/>
            <a:ext cx="2847764" cy="365210"/>
          </a:xfrm>
          <a:prstGeom prst="rect">
            <a:avLst/>
          </a:prstGeom>
        </p:spPr>
        <p:txBody>
          <a:bodyPr vert="horz" lIns="101855" tIns="50928" rIns="101855" bIns="5092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607F6-9875-4D03-BF8A-A3D9340BBAA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9939" y="6357824"/>
            <a:ext cx="3864822" cy="365210"/>
          </a:xfrm>
          <a:prstGeom prst="rect">
            <a:avLst/>
          </a:prstGeom>
        </p:spPr>
        <p:txBody>
          <a:bodyPr vert="horz" lIns="101855" tIns="50928" rIns="101855" bIns="5092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6702" y="6357824"/>
            <a:ext cx="2847764" cy="365210"/>
          </a:xfrm>
          <a:prstGeom prst="rect">
            <a:avLst/>
          </a:prstGeom>
        </p:spPr>
        <p:txBody>
          <a:bodyPr vert="horz" lIns="101855" tIns="50928" rIns="101855" bIns="5092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A8C7C-886F-42C9-95FE-15CFA5C8DA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55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956" indent="-381956" algn="l" defTabSz="101855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572" indent="-318297" algn="l" defTabSz="1018550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188" indent="-254638" algn="l" defTabSz="10185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463" indent="-254638" algn="l" defTabSz="101855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738" indent="-254638" algn="l" defTabSz="101855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013" indent="-254638" algn="l" defTabSz="101855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288" indent="-254638" algn="l" defTabSz="101855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563" indent="-254638" algn="l" defTabSz="101855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838" indent="-254638" algn="l" defTabSz="101855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85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75" algn="l" defTabSz="10185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50" algn="l" defTabSz="10185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825" algn="l" defTabSz="10185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100" algn="l" defTabSz="10185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375" algn="l" defTabSz="10185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650" algn="l" defTabSz="10185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926" algn="l" defTabSz="10185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201" algn="l" defTabSz="10185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7" y="6049777"/>
            <a:ext cx="6102357" cy="809813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xmlns="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5225" y="44867"/>
            <a:ext cx="11311595" cy="6859588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7204" y="6049777"/>
            <a:ext cx="6102357" cy="8098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3958" y="261442"/>
            <a:ext cx="8930604" cy="80981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5D9B"/>
                </a:solidFill>
                <a:latin typeface="Times New Roman" pitchFamily="18" charset="0"/>
                <a:cs typeface="Times New Roman" pitchFamily="18" charset="0"/>
              </a:rPr>
              <a:t>Неделя открытых   встреч</a:t>
            </a:r>
            <a:br>
              <a:rPr lang="ru-RU" sz="2000" b="1" dirty="0">
                <a:solidFill>
                  <a:srgbClr val="005D9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5D9B"/>
                </a:solidFill>
                <a:latin typeface="Times New Roman" pitchFamily="18" charset="0"/>
                <a:cs typeface="Times New Roman" pitchFamily="18" charset="0"/>
              </a:rPr>
              <a:t> «Мы вместе: партнёрские и методические контакты развиваются»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6220377" y="5020568"/>
            <a:ext cx="5642614" cy="939784"/>
          </a:xfrm>
          <a:prstGeom prst="rect">
            <a:avLst/>
          </a:prstGeom>
        </p:spPr>
        <p:txBody>
          <a:bodyPr vert="horz" lIns="101855" tIns="50928" rIns="101855" bIns="50928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1018550">
              <a:defRPr/>
            </a:pPr>
            <a:r>
              <a:rPr lang="ru-RU" sz="2200" b="1" dirty="0" err="1">
                <a:solidFill>
                  <a:srgbClr val="005D9B"/>
                </a:solidFill>
                <a:latin typeface="Times New Roman" pitchFamily="18" charset="0"/>
                <a:cs typeface="Times New Roman" pitchFamily="18" charset="0"/>
              </a:rPr>
              <a:t>Натогина</a:t>
            </a:r>
            <a:r>
              <a:rPr lang="ru-RU" sz="2200" b="1" dirty="0">
                <a:solidFill>
                  <a:srgbClr val="005D9B"/>
                </a:solidFill>
                <a:latin typeface="Times New Roman" pitchFamily="18" charset="0"/>
                <a:cs typeface="Times New Roman" pitchFamily="18" charset="0"/>
              </a:rPr>
              <a:t> Светлана </a:t>
            </a:r>
            <a:r>
              <a:rPr lang="ru-RU" sz="2200" b="1" dirty="0" smtClean="0">
                <a:solidFill>
                  <a:srgbClr val="005D9B"/>
                </a:solidFill>
                <a:latin typeface="Times New Roman" pitchFamily="18" charset="0"/>
                <a:cs typeface="Times New Roman" pitchFamily="18" charset="0"/>
              </a:rPr>
              <a:t>Юрьевна, </a:t>
            </a:r>
            <a:endParaRPr lang="ru-RU" sz="2200" b="1" dirty="0">
              <a:solidFill>
                <a:srgbClr val="005D9B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defTabSz="1018550">
              <a:defRPr/>
            </a:pPr>
            <a:r>
              <a:rPr lang="ru-RU" sz="2200" b="1" dirty="0">
                <a:solidFill>
                  <a:srgbClr val="005D9B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200" b="1" dirty="0" smtClean="0">
                <a:solidFill>
                  <a:srgbClr val="005D9B"/>
                </a:solidFill>
                <a:latin typeface="Times New Roman" pitchFamily="18" charset="0"/>
                <a:cs typeface="Times New Roman" pitchFamily="18" charset="0"/>
              </a:rPr>
              <a:t>оспитатель </a:t>
            </a:r>
            <a:r>
              <a:rPr lang="ru-RU" sz="2200" b="1" dirty="0">
                <a:solidFill>
                  <a:srgbClr val="005D9B"/>
                </a:solidFill>
                <a:latin typeface="Times New Roman" pitchFamily="18" charset="0"/>
                <a:cs typeface="Times New Roman" pitchFamily="18" charset="0"/>
              </a:rPr>
              <a:t>МБДОУ «ДСОВ </a:t>
            </a:r>
            <a:endParaRPr lang="ru-RU" sz="2200" b="1" dirty="0" smtClean="0">
              <a:solidFill>
                <a:srgbClr val="005D9B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defTabSz="1018550">
              <a:defRPr/>
            </a:pPr>
            <a:r>
              <a:rPr lang="ru-RU" sz="2200" b="1" dirty="0" smtClean="0">
                <a:solidFill>
                  <a:srgbClr val="005D9B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>
                <a:solidFill>
                  <a:srgbClr val="005D9B"/>
                </a:solidFill>
                <a:latin typeface="Times New Roman" pitchFamily="18" charset="0"/>
                <a:cs typeface="Times New Roman" pitchFamily="18" charset="0"/>
              </a:rPr>
              <a:t>Лесная сказка»</a:t>
            </a:r>
            <a:endParaRPr lang="ru-RU" sz="2200" dirty="0">
              <a:solidFill>
                <a:srgbClr val="005D9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9" y="205411"/>
            <a:ext cx="4482331" cy="488776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8152" y="2725157"/>
            <a:ext cx="2078097" cy="19445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1855" tIns="50928" rIns="101855" bIns="50928"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25037" y="1719112"/>
            <a:ext cx="993299" cy="998866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726086" y="3494862"/>
            <a:ext cx="8073642" cy="809814"/>
          </a:xfrm>
          <a:prstGeom prst="rect">
            <a:avLst/>
          </a:prstGeom>
        </p:spPr>
        <p:txBody>
          <a:bodyPr vert="horz" lIns="101855" tIns="50928" rIns="101855" bIns="5092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550">
              <a:defRPr/>
            </a:pPr>
            <a:r>
              <a:rPr lang="ru-RU" sz="2800" b="1" dirty="0">
                <a:solidFill>
                  <a:srgbClr val="005D9B"/>
                </a:solidFill>
                <a:latin typeface="Times New Roman" pitchFamily="18" charset="0"/>
                <a:cs typeface="Times New Roman" pitchFamily="18" charset="0"/>
              </a:rPr>
              <a:t>Тема: «Сказкотерапия как эффективное средство изучения основ национальной культуры»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207" y="1730869"/>
            <a:ext cx="832357" cy="10204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44" y="1675617"/>
            <a:ext cx="986584" cy="9368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F1071B-A6DC-1536-7E77-56B5BE1D21A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290" y="2717978"/>
            <a:ext cx="1873585" cy="187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7" y="6049777"/>
            <a:ext cx="6102357" cy="809813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7204" y="6049777"/>
            <a:ext cx="6102357" cy="809813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26900"/>
            <a:ext cx="10750364" cy="224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55" tIns="50928" rIns="101855" bIns="5092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png-transparent-cinderella-complex-drawing-la-cenerentola-fairy-tale-cinderella-child-hand-photography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710" y="261441"/>
            <a:ext cx="1656184" cy="3040538"/>
          </a:xfrm>
          <a:prstGeom prst="rect">
            <a:avLst/>
          </a:prstGeom>
        </p:spPr>
      </p:pic>
      <p:pic>
        <p:nvPicPr>
          <p:cNvPr id="8" name="Рисунок 7" descr="dyuymovochka_2_25053626.jpg"/>
          <p:cNvPicPr>
            <a:picLocks noChangeAspect="1"/>
          </p:cNvPicPr>
          <p:nvPr/>
        </p:nvPicPr>
        <p:blipFill>
          <a:blip r:embed="rId4" cstate="print"/>
          <a:srcRect l="19557" r="21657"/>
          <a:stretch>
            <a:fillRect/>
          </a:stretch>
        </p:blipFill>
        <p:spPr>
          <a:xfrm>
            <a:off x="2501950" y="261442"/>
            <a:ext cx="1800200" cy="3062317"/>
          </a:xfrm>
          <a:prstGeom prst="rect">
            <a:avLst/>
          </a:prstGeom>
        </p:spPr>
      </p:pic>
      <p:pic>
        <p:nvPicPr>
          <p:cNvPr id="9" name="Рисунок 8" descr="1677294673_papik-pro-p-koshchei-illyustratsii-13.jpg"/>
          <p:cNvPicPr>
            <a:picLocks noChangeAspect="1"/>
          </p:cNvPicPr>
          <p:nvPr/>
        </p:nvPicPr>
        <p:blipFill>
          <a:blip r:embed="rId5" cstate="print"/>
          <a:srcRect l="17458" r="17458"/>
          <a:stretch>
            <a:fillRect/>
          </a:stretch>
        </p:blipFill>
        <p:spPr>
          <a:xfrm>
            <a:off x="4446166" y="189434"/>
            <a:ext cx="2108957" cy="3240360"/>
          </a:xfrm>
          <a:prstGeom prst="rect">
            <a:avLst/>
          </a:prstGeom>
        </p:spPr>
      </p:pic>
      <p:pic>
        <p:nvPicPr>
          <p:cNvPr id="11" name="Рисунок 10" descr="image-60201168aff35.jpg"/>
          <p:cNvPicPr>
            <a:picLocks noChangeAspect="1"/>
          </p:cNvPicPr>
          <p:nvPr/>
        </p:nvPicPr>
        <p:blipFill>
          <a:blip r:embed="rId6" cstate="print"/>
          <a:srcRect b="5084"/>
          <a:stretch>
            <a:fillRect/>
          </a:stretch>
        </p:blipFill>
        <p:spPr>
          <a:xfrm>
            <a:off x="6606406" y="261442"/>
            <a:ext cx="2597576" cy="3380673"/>
          </a:xfrm>
          <a:prstGeom prst="rect">
            <a:avLst/>
          </a:prstGeom>
        </p:spPr>
      </p:pic>
      <p:pic>
        <p:nvPicPr>
          <p:cNvPr id="12" name="Рисунок 11" descr="s-l400.jpg"/>
          <p:cNvPicPr>
            <a:picLocks noChangeAspect="1"/>
          </p:cNvPicPr>
          <p:nvPr/>
        </p:nvPicPr>
        <p:blipFill>
          <a:blip r:embed="rId7" cstate="print"/>
          <a:srcRect l="15980" t="17464" r="10311" b="4066"/>
          <a:stretch>
            <a:fillRect/>
          </a:stretch>
        </p:blipFill>
        <p:spPr>
          <a:xfrm>
            <a:off x="9425256" y="477466"/>
            <a:ext cx="2534330" cy="2664296"/>
          </a:xfrm>
          <a:prstGeom prst="rect">
            <a:avLst/>
          </a:prstGeom>
        </p:spPr>
      </p:pic>
      <p:pic>
        <p:nvPicPr>
          <p:cNvPr id="13" name="Рисунок 12" descr="1645028882_10-fikiwiki-com-p-kartinki-dlya-detei-igolka-11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15316">
            <a:off x="4503764" y="4019166"/>
            <a:ext cx="2208246" cy="1656184"/>
          </a:xfrm>
          <a:prstGeom prst="rect">
            <a:avLst/>
          </a:prstGeom>
        </p:spPr>
      </p:pic>
      <p:pic>
        <p:nvPicPr>
          <p:cNvPr id="14" name="Рисунок 13" descr="1673548023_gas-kvas-com-p-lastochka-risunok-detskii-risunok-42.jpg"/>
          <p:cNvPicPr>
            <a:picLocks noChangeAspect="1"/>
          </p:cNvPicPr>
          <p:nvPr/>
        </p:nvPicPr>
        <p:blipFill>
          <a:blip r:embed="rId9" cstate="print"/>
          <a:srcRect l="28738" t="4851" r="5704" b="5901"/>
          <a:stretch>
            <a:fillRect/>
          </a:stretch>
        </p:blipFill>
        <p:spPr>
          <a:xfrm>
            <a:off x="2213918" y="4005858"/>
            <a:ext cx="2538917" cy="1944216"/>
          </a:xfrm>
          <a:prstGeom prst="rect">
            <a:avLst/>
          </a:prstGeom>
        </p:spPr>
      </p:pic>
      <p:pic>
        <p:nvPicPr>
          <p:cNvPr id="15" name="Рисунок 14" descr="free-png.ru-2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1710" y="4149874"/>
            <a:ext cx="1785791" cy="1787535"/>
          </a:xfrm>
          <a:prstGeom prst="rect">
            <a:avLst/>
          </a:prstGeom>
        </p:spPr>
      </p:pic>
      <p:pic>
        <p:nvPicPr>
          <p:cNvPr id="16" name="Рисунок 15" descr="1674199575_papik-pro-p-piyavka-risunok-1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0462" y="3717826"/>
            <a:ext cx="1778814" cy="2513907"/>
          </a:xfrm>
          <a:prstGeom prst="rect">
            <a:avLst/>
          </a:prstGeom>
        </p:spPr>
      </p:pic>
      <p:pic>
        <p:nvPicPr>
          <p:cNvPr id="17" name="Рисунок 16" descr="1687490900_2-2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47" t="26906" r="11422" b="16408"/>
          <a:stretch>
            <a:fillRect/>
          </a:stretch>
        </p:blipFill>
        <p:spPr>
          <a:xfrm rot="20742433">
            <a:off x="9176742" y="4083629"/>
            <a:ext cx="2834522" cy="153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пение птиц (1)">
            <a:hlinkClick r:id="" action="ppaction://media"/>
            <a:extLst>
              <a:ext uri="{FF2B5EF4-FFF2-40B4-BE49-F238E27FC236}">
                <a16:creationId xmlns:a16="http://schemas.microsoft.com/office/drawing/2014/main" xmlns="" id="{DBFD73A0-2F9D-417F-B312-E7244BDB463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76047" y="3620339"/>
            <a:ext cx="650493" cy="487476"/>
          </a:xfrm>
        </p:spPr>
      </p:pic>
      <p:sp>
        <p:nvSpPr>
          <p:cNvPr id="20482" name="AutoShape 2" descr="https://catherineasquithgallery.com/uploads/posts/2021-02/1613647812_59-p-fon-lesa-dlya-prezentatsii-dlya-detei-89.jpg"/>
          <p:cNvSpPr>
            <a:spLocks noChangeAspect="1" noChangeArrowheads="1"/>
          </p:cNvSpPr>
          <p:nvPr/>
        </p:nvSpPr>
        <p:spPr bwMode="auto">
          <a:xfrm>
            <a:off x="207650" y="-144496"/>
            <a:ext cx="406824" cy="304871"/>
          </a:xfrm>
          <a:prstGeom prst="rect">
            <a:avLst/>
          </a:prstGeom>
          <a:noFill/>
        </p:spPr>
        <p:txBody>
          <a:bodyPr vert="horz" wrap="square" lIns="101855" tIns="50928" rIns="101855" bIns="5092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https://catherineasquithgallery.com/uploads/posts/2021-02/1613647812_59-p-fon-lesa-dlya-prezentatsii-dlya-detei-89.jpg"/>
          <p:cNvSpPr>
            <a:spLocks noChangeAspect="1" noChangeArrowheads="1"/>
          </p:cNvSpPr>
          <p:nvPr/>
        </p:nvSpPr>
        <p:spPr bwMode="auto">
          <a:xfrm>
            <a:off x="207650" y="-144496"/>
            <a:ext cx="406824" cy="304871"/>
          </a:xfrm>
          <a:prstGeom prst="rect">
            <a:avLst/>
          </a:prstGeom>
          <a:noFill/>
        </p:spPr>
        <p:txBody>
          <a:bodyPr vert="horz" wrap="square" lIns="101855" tIns="50928" rIns="101855" bIns="5092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https://catherineasquithgallery.com/uploads/posts/2021-02/1613647812_59-p-fon-lesa-dlya-prezentatsii-dlya-detei-89.jpg"/>
          <p:cNvSpPr>
            <a:spLocks noChangeAspect="1" noChangeArrowheads="1"/>
          </p:cNvSpPr>
          <p:nvPr/>
        </p:nvSpPr>
        <p:spPr bwMode="auto">
          <a:xfrm>
            <a:off x="207650" y="-144496"/>
            <a:ext cx="406824" cy="304871"/>
          </a:xfrm>
          <a:prstGeom prst="rect">
            <a:avLst/>
          </a:prstGeom>
          <a:noFill/>
        </p:spPr>
        <p:txBody>
          <a:bodyPr vert="horz" wrap="square" lIns="101855" tIns="50928" rIns="101855" bIns="5092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8" name="AutoShape 8" descr="https://catherineasquithgallery.com/uploads/posts/2021-02/1613647812_59-p-fon-lesa-dlya-prezentatsii-dlya-detei-89.jpg"/>
          <p:cNvSpPr>
            <a:spLocks noChangeAspect="1" noChangeArrowheads="1"/>
          </p:cNvSpPr>
          <p:nvPr/>
        </p:nvSpPr>
        <p:spPr bwMode="auto">
          <a:xfrm>
            <a:off x="207650" y="-144496"/>
            <a:ext cx="406824" cy="304871"/>
          </a:xfrm>
          <a:prstGeom prst="rect">
            <a:avLst/>
          </a:prstGeom>
          <a:noFill/>
        </p:spPr>
        <p:txBody>
          <a:bodyPr vert="horz" wrap="square" lIns="101855" tIns="50928" rIns="101855" bIns="5092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0" name="AutoShape 10" descr="https://catherineasquithgallery.com/uploads/posts/2021-02/1613647812_59-p-fon-lesa-dlya-prezentatsii-dlya-detei-89.jpg"/>
          <p:cNvSpPr>
            <a:spLocks noChangeAspect="1" noChangeArrowheads="1"/>
          </p:cNvSpPr>
          <p:nvPr/>
        </p:nvSpPr>
        <p:spPr bwMode="auto">
          <a:xfrm>
            <a:off x="207650" y="-144496"/>
            <a:ext cx="406824" cy="304871"/>
          </a:xfrm>
          <a:prstGeom prst="rect">
            <a:avLst/>
          </a:prstGeom>
          <a:noFill/>
        </p:spPr>
        <p:txBody>
          <a:bodyPr vert="horz" wrap="square" lIns="101855" tIns="50928" rIns="101855" bIns="5092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2" name="AutoShape 12" descr="https://catherineasquithgallery.com/uploads/posts/2021-02/1613647812_59-p-fon-lesa-dlya-prezentatsii-dlya-detei-89.jpg"/>
          <p:cNvSpPr>
            <a:spLocks noChangeAspect="1" noChangeArrowheads="1"/>
          </p:cNvSpPr>
          <p:nvPr/>
        </p:nvSpPr>
        <p:spPr bwMode="auto">
          <a:xfrm>
            <a:off x="207650" y="-144496"/>
            <a:ext cx="406824" cy="304871"/>
          </a:xfrm>
          <a:prstGeom prst="rect">
            <a:avLst/>
          </a:prstGeom>
          <a:noFill/>
        </p:spPr>
        <p:txBody>
          <a:bodyPr vert="horz" wrap="square" lIns="101855" tIns="50928" rIns="101855" bIns="5092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4" name="AutoShape 14" descr="https://catherineasquithgallery.com/uploads/posts/2021-02/1613647812_59-p-fon-lesa-dlya-prezentatsii-dlya-detei-89.jpg"/>
          <p:cNvSpPr>
            <a:spLocks noChangeAspect="1" noChangeArrowheads="1"/>
          </p:cNvSpPr>
          <p:nvPr/>
        </p:nvSpPr>
        <p:spPr bwMode="auto">
          <a:xfrm>
            <a:off x="207650" y="-144496"/>
            <a:ext cx="406824" cy="304871"/>
          </a:xfrm>
          <a:prstGeom prst="rect">
            <a:avLst/>
          </a:prstGeom>
          <a:noFill/>
        </p:spPr>
        <p:txBody>
          <a:bodyPr vert="horz" wrap="square" lIns="101855" tIns="50928" rIns="101855" bIns="5092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6" name="AutoShape 16" descr="https://catherineasquithgallery.com/uploads/posts/2021-02/1613647812_59-p-fon-lesa-dlya-prezentatsii-dlya-detei-89.jpg"/>
          <p:cNvSpPr>
            <a:spLocks noChangeAspect="1" noChangeArrowheads="1"/>
          </p:cNvSpPr>
          <p:nvPr/>
        </p:nvSpPr>
        <p:spPr bwMode="auto">
          <a:xfrm>
            <a:off x="207650" y="-144496"/>
            <a:ext cx="406824" cy="304871"/>
          </a:xfrm>
          <a:prstGeom prst="rect">
            <a:avLst/>
          </a:prstGeom>
          <a:noFill/>
        </p:spPr>
        <p:txBody>
          <a:bodyPr vert="horz" wrap="square" lIns="101855" tIns="50928" rIns="101855" bIns="5092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D:\Desktop\1613647812_59-p-fon-lesa-dlya-prezentatsii-dlya-detei-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0007" y="1"/>
            <a:ext cx="13202357" cy="7420316"/>
          </a:xfrm>
          <a:prstGeom prst="rect">
            <a:avLst/>
          </a:prstGeom>
          <a:noFill/>
        </p:spPr>
      </p:pic>
      <p:pic>
        <p:nvPicPr>
          <p:cNvPr id="5" name="шум дождя">
            <a:hlinkClick r:id="" action="ppaction://media"/>
            <a:extLst>
              <a:ext uri="{FF2B5EF4-FFF2-40B4-BE49-F238E27FC236}">
                <a16:creationId xmlns:a16="http://schemas.microsoft.com/office/drawing/2014/main" xmlns="" id="{B351E5F6-1996-422B-9705-C4FFBD0B08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76047" y="3185262"/>
            <a:ext cx="650493" cy="487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3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7" y="6049777"/>
            <a:ext cx="6102357" cy="809813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7204" y="6049777"/>
            <a:ext cx="6102357" cy="809813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" y="707930"/>
            <a:ext cx="16735324" cy="176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55" tIns="50928" rIns="101855" bIns="5092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89782" y="765498"/>
            <a:ext cx="102971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хотите, чтобы наши дети были умными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читайте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сказки.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хотите, чтобы они были еще умнее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читайте им больше сказок»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Альберт Эйнштейн/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7" y="6049777"/>
            <a:ext cx="6102357" cy="809813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7204" y="6049777"/>
            <a:ext cx="6102357" cy="809813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" y="707930"/>
            <a:ext cx="16735324" cy="176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55" tIns="50928" rIns="101855" bIns="5092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773758" y="693490"/>
            <a:ext cx="10422460" cy="134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55" tIns="50928" rIns="101855" bIns="5092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Звукорежиссеры</a:t>
            </a:r>
            <a:endParaRPr lang="ru-RU" sz="2700" b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Цель</a:t>
            </a:r>
            <a:r>
              <a:rPr lang="ru-RU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игры направлена на развитие устной связной речи, помогает лучше запоминать  последовательность действий сказки и ее </a:t>
            </a:r>
            <a:r>
              <a:rPr lang="ru-RU" sz="2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1677114874_papik-pro-p-zvukorezhisser-karikatura-44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6678414" y="2349674"/>
            <a:ext cx="3744416" cy="3384376"/>
          </a:xfrm>
          <a:prstGeom prst="rect">
            <a:avLst/>
          </a:prstGeom>
        </p:spPr>
      </p:pic>
      <p:pic>
        <p:nvPicPr>
          <p:cNvPr id="9" name="Рисунок 8" descr="id_1392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33798" y="2349674"/>
            <a:ext cx="441966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7" y="6049777"/>
            <a:ext cx="6102357" cy="809813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7204" y="6049777"/>
            <a:ext cx="6102357" cy="809813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89782" y="459139"/>
            <a:ext cx="10225136" cy="176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55" tIns="50928" rIns="101855" bIns="5092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«Пропущенный кадр</a:t>
            </a:r>
            <a:r>
              <a:rPr lang="ru-RU" sz="2700" dirty="0">
                <a:solidFill>
                  <a:srgbClr val="C00000"/>
                </a:solidFill>
              </a:rPr>
              <a:t>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Цель: 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игры направлена на то, чтоб научить ребенка составлять рассказ по серии сюжетных картинок, помочь ему запомнить последовательность событий сказки.</a:t>
            </a:r>
            <a:endParaRPr lang="ru-RU" sz="27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rep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7974" y="2205658"/>
            <a:ext cx="6219131" cy="43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7" y="6049777"/>
            <a:ext cx="6102357" cy="809813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7204" y="6049777"/>
            <a:ext cx="6102357" cy="809813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26900"/>
            <a:ext cx="10750364" cy="224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55" tIns="50928" rIns="101855" bIns="5092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3798" y="405458"/>
            <a:ext cx="10297144" cy="1826399"/>
          </a:xfrm>
          <a:prstGeom prst="rect">
            <a:avLst/>
          </a:prstGeom>
        </p:spPr>
        <p:txBody>
          <a:bodyPr wrap="square" lIns="101855" tIns="50928" rIns="101855" bIns="50928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«Сказочная цепочка</a:t>
            </a: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lang="ru-RU" sz="27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</a:t>
            </a:r>
            <a:r>
              <a:rPr lang="ru-RU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этой игры: научить составлять предложения по предметным картинкам, помочь детям запомнить  героев, предметное окружение, последовательность событий </a:t>
            </a:r>
            <a:r>
              <a:rPr lang="ru-RU" sz="2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сказки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Новый рисунок (1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702" y="2205658"/>
            <a:ext cx="3463970" cy="2567413"/>
          </a:xfrm>
          <a:prstGeom prst="rect">
            <a:avLst/>
          </a:prstGeom>
        </p:spPr>
      </p:pic>
      <p:pic>
        <p:nvPicPr>
          <p:cNvPr id="9" name="Рисунок 8" descr="Новый рисунок (3)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8014" y="4077866"/>
            <a:ext cx="3665708" cy="2597267"/>
          </a:xfrm>
          <a:prstGeom prst="rect">
            <a:avLst/>
          </a:prstGeom>
        </p:spPr>
      </p:pic>
      <p:pic>
        <p:nvPicPr>
          <p:cNvPr id="12" name="Рисунок 11" descr="Новый рисунок (2)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8614" y="4077866"/>
            <a:ext cx="3440740" cy="2608166"/>
          </a:xfrm>
          <a:prstGeom prst="rect">
            <a:avLst/>
          </a:prstGeom>
        </p:spPr>
      </p:pic>
      <p:pic>
        <p:nvPicPr>
          <p:cNvPr id="11" name="Рисунок 10" descr="Новый рисунок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8334" y="2133650"/>
            <a:ext cx="342169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s.ekabu.ru/localStorage/post/2e/06/3a/87/2e063a87_resizedScaled_740to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204700" cy="6859588"/>
          </a:xfrm>
          <a:prstGeom prst="rect">
            <a:avLst/>
          </a:prstGeom>
          <a:noFill/>
        </p:spPr>
      </p:pic>
      <p:pic>
        <p:nvPicPr>
          <p:cNvPr id="8194" name="Picture 2" descr="https://cdn.culture.ru/images/6fc4f8e8-a0a8-5afe-9321-56c0f1b122c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1"/>
            <a:ext cx="12412349" cy="6859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s.ekabu.ru/localStorage/post/2e/06/3a/87/2e063a87_resizedScaled_740to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204700" cy="6859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tatic.wixstatic.com/media/bf49ba_272de47cb0c44d9cb6b91cd5d63985ec~mv2.jpg/v1/fill/w_700,h_504,al_c,q_80/bf49ba_272de47cb0c44d9cb6b91cd5d63985ec~m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096556" cy="6859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https://helpiks.su/imgart/baza1/3459758147433.files/image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4700" cy="6859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7" y="6049777"/>
            <a:ext cx="6102357" cy="809813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7204" y="6049777"/>
            <a:ext cx="6102357" cy="809813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26900"/>
            <a:ext cx="10750364" cy="224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55" tIns="50928" rIns="101855" bIns="5092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png-transparent-cinderella-complex-drawing-la-cenerentola-fairy-tale-cinderella-child-hand-photography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710" y="261441"/>
            <a:ext cx="1656184" cy="3040538"/>
          </a:xfrm>
          <a:prstGeom prst="rect">
            <a:avLst/>
          </a:prstGeom>
        </p:spPr>
      </p:pic>
      <p:pic>
        <p:nvPicPr>
          <p:cNvPr id="8" name="Рисунок 7" descr="dyuymovochka_2_25053626.jpg"/>
          <p:cNvPicPr>
            <a:picLocks noChangeAspect="1"/>
          </p:cNvPicPr>
          <p:nvPr/>
        </p:nvPicPr>
        <p:blipFill>
          <a:blip r:embed="rId4" cstate="print"/>
          <a:srcRect l="19557" r="21657"/>
          <a:stretch>
            <a:fillRect/>
          </a:stretch>
        </p:blipFill>
        <p:spPr>
          <a:xfrm>
            <a:off x="2501950" y="261442"/>
            <a:ext cx="1800200" cy="3062317"/>
          </a:xfrm>
          <a:prstGeom prst="rect">
            <a:avLst/>
          </a:prstGeom>
        </p:spPr>
      </p:pic>
      <p:pic>
        <p:nvPicPr>
          <p:cNvPr id="9" name="Рисунок 8" descr="1677294673_papik-pro-p-koshchei-illyustratsii-13.jpg"/>
          <p:cNvPicPr>
            <a:picLocks noChangeAspect="1"/>
          </p:cNvPicPr>
          <p:nvPr/>
        </p:nvPicPr>
        <p:blipFill>
          <a:blip r:embed="rId5" cstate="print"/>
          <a:srcRect l="17458" r="17458"/>
          <a:stretch>
            <a:fillRect/>
          </a:stretch>
        </p:blipFill>
        <p:spPr>
          <a:xfrm>
            <a:off x="4446166" y="189434"/>
            <a:ext cx="2108957" cy="3240360"/>
          </a:xfrm>
          <a:prstGeom prst="rect">
            <a:avLst/>
          </a:prstGeom>
        </p:spPr>
      </p:pic>
      <p:pic>
        <p:nvPicPr>
          <p:cNvPr id="11" name="Рисунок 10" descr="image-60201168aff35.jpg"/>
          <p:cNvPicPr>
            <a:picLocks noChangeAspect="1"/>
          </p:cNvPicPr>
          <p:nvPr/>
        </p:nvPicPr>
        <p:blipFill>
          <a:blip r:embed="rId6" cstate="print"/>
          <a:srcRect b="5084"/>
          <a:stretch>
            <a:fillRect/>
          </a:stretch>
        </p:blipFill>
        <p:spPr>
          <a:xfrm>
            <a:off x="6606406" y="261442"/>
            <a:ext cx="2597576" cy="3380673"/>
          </a:xfrm>
          <a:prstGeom prst="rect">
            <a:avLst/>
          </a:prstGeom>
        </p:spPr>
      </p:pic>
      <p:pic>
        <p:nvPicPr>
          <p:cNvPr id="12" name="Рисунок 11" descr="s-l400.jpg"/>
          <p:cNvPicPr>
            <a:picLocks noChangeAspect="1"/>
          </p:cNvPicPr>
          <p:nvPr/>
        </p:nvPicPr>
        <p:blipFill>
          <a:blip r:embed="rId7" cstate="print"/>
          <a:srcRect l="15980" t="17464" r="10311" b="4066"/>
          <a:stretch>
            <a:fillRect/>
          </a:stretch>
        </p:blipFill>
        <p:spPr>
          <a:xfrm>
            <a:off x="9425256" y="477466"/>
            <a:ext cx="2534330" cy="2664296"/>
          </a:xfrm>
          <a:prstGeom prst="rect">
            <a:avLst/>
          </a:prstGeom>
        </p:spPr>
      </p:pic>
      <p:pic>
        <p:nvPicPr>
          <p:cNvPr id="13" name="Рисунок 12" descr="1645028882_10-fikiwiki-com-p-kartinki-dlya-detei-igolka-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415316">
            <a:off x="4503764" y="4019166"/>
            <a:ext cx="2208246" cy="1656184"/>
          </a:xfrm>
          <a:prstGeom prst="rect">
            <a:avLst/>
          </a:prstGeom>
        </p:spPr>
      </p:pic>
      <p:pic>
        <p:nvPicPr>
          <p:cNvPr id="14" name="Рисунок 13" descr="1673548023_gas-kvas-com-p-lastochka-risunok-detskii-risunok-42.jpg"/>
          <p:cNvPicPr>
            <a:picLocks noChangeAspect="1"/>
          </p:cNvPicPr>
          <p:nvPr/>
        </p:nvPicPr>
        <p:blipFill>
          <a:blip r:embed="rId9" cstate="print"/>
          <a:srcRect l="28738" t="4851" r="5704" b="5901"/>
          <a:stretch>
            <a:fillRect/>
          </a:stretch>
        </p:blipFill>
        <p:spPr>
          <a:xfrm>
            <a:off x="2213918" y="4005858"/>
            <a:ext cx="2538917" cy="1944216"/>
          </a:xfrm>
          <a:prstGeom prst="rect">
            <a:avLst/>
          </a:prstGeom>
        </p:spPr>
      </p:pic>
      <p:pic>
        <p:nvPicPr>
          <p:cNvPr id="15" name="Рисунок 14" descr="free-png.ru-2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1710" y="4149874"/>
            <a:ext cx="1785791" cy="1787535"/>
          </a:xfrm>
          <a:prstGeom prst="rect">
            <a:avLst/>
          </a:prstGeom>
        </p:spPr>
      </p:pic>
      <p:pic>
        <p:nvPicPr>
          <p:cNvPr id="16" name="Рисунок 15" descr="1674199575_papik-pro-p-piyavka-risunok-1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0462" y="3717826"/>
            <a:ext cx="1778814" cy="2513907"/>
          </a:xfrm>
          <a:prstGeom prst="rect">
            <a:avLst/>
          </a:prstGeom>
        </p:spPr>
      </p:pic>
      <p:pic>
        <p:nvPicPr>
          <p:cNvPr id="17" name="Рисунок 16" descr="1687490900_2-2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47" t="26906" r="11422" b="16408"/>
          <a:stretch>
            <a:fillRect/>
          </a:stretch>
        </p:blipFill>
        <p:spPr>
          <a:xfrm rot="20742433">
            <a:off x="9176742" y="4083629"/>
            <a:ext cx="2834522" cy="153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359</TotalTime>
  <Words>133</Words>
  <Application>Microsoft Office PowerPoint</Application>
  <PresentationFormat>Произвольный</PresentationFormat>
  <Paragraphs>34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Неделя открытых   встреч  «Мы вместе: партнёрские и методические контакты развиваются»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on</dc:creator>
  <cp:lastModifiedBy>PONAA</cp:lastModifiedBy>
  <cp:revision>30</cp:revision>
  <dcterms:created xsi:type="dcterms:W3CDTF">2023-01-19T10:26:38Z</dcterms:created>
  <dcterms:modified xsi:type="dcterms:W3CDTF">2023-10-11T09:45:43Z</dcterms:modified>
</cp:coreProperties>
</file>